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5" r:id="rId6"/>
    <p:sldId id="263" r:id="rId7"/>
    <p:sldId id="267" r:id="rId8"/>
    <p:sldId id="266" r:id="rId9"/>
    <p:sldId id="262" r:id="rId10"/>
    <p:sldId id="259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A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99FCE-B9EB-912E-985E-0C183354F355}" v="59" dt="2025-09-02T20:22:52.860"/>
    <p1510:client id="{3E504CFF-ED09-C0BC-BB39-227FBE2F8E5C}" v="1156" dt="2025-09-02T21:41:30.269"/>
    <p1510:client id="{6C4FCBA5-1AC5-7F2E-E87A-A672E123B448}" v="79" dt="2025-09-03T13:36:56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42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49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6567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577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2642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00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5987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83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77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174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475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85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468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9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64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8371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BF3FF-6323-42B7-919D-7E3171019C72}" type="datetimeFigureOut">
              <a:rPr lang="pl-PL" smtClean="0"/>
              <a:t>03.09.2025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D95F67F-D5B7-4FEA-813B-D2DDAE95083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33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7200" b="1">
                <a:latin typeface="Eras Demi ITC" panose="020B0805030504020804" pitchFamily="34" charset="0"/>
              </a:rPr>
              <a:t>Towarzystwo Przyjaciół Ziemi Chrzanowskiej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pl-PL" sz="3600" b="1" i="1"/>
          </a:p>
          <a:p>
            <a:r>
              <a:rPr lang="pl-PL" sz="4700" b="1" i="1"/>
              <a:t>50 lat tradycji!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3709806"/>
            <a:ext cx="3103320" cy="287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5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3B67EA-3FB1-2E33-FC58-7737C7F0B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218" y="217712"/>
            <a:ext cx="7015406" cy="3899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6" y="1608283"/>
            <a:ext cx="9615060" cy="5045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666" y="0"/>
            <a:ext cx="2396334" cy="2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24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5967" y="163097"/>
            <a:ext cx="8596668" cy="1320800"/>
          </a:xfrm>
        </p:spPr>
        <p:txBody>
          <a:bodyPr>
            <a:normAutofit/>
          </a:bodyPr>
          <a:lstStyle/>
          <a:p>
            <a:r>
              <a:rPr lang="pl-PL" sz="5400" b="1"/>
              <a:t>Poznajmy si</a:t>
            </a:r>
            <a:r>
              <a:rPr lang="pl-PL" sz="5200" b="1"/>
              <a:t>ę</a:t>
            </a:r>
            <a:r>
              <a:rPr lang="pl-PL" sz="5400" b="1"/>
              <a:t>!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91662" y="1212108"/>
            <a:ext cx="78322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/>
              <a:t>Towarzystwo</a:t>
            </a:r>
            <a:r>
              <a:rPr lang="pl-PL"/>
              <a:t> posiada </a:t>
            </a:r>
            <a:r>
              <a:rPr lang="pl-PL" b="1"/>
              <a:t>kilkudziesięcioletnią historię</a:t>
            </a:r>
            <a:r>
              <a:rPr lang="pl-PL"/>
              <a:t> </a:t>
            </a:r>
            <a:br>
              <a:rPr lang="pl-PL"/>
            </a:br>
            <a:r>
              <a:rPr lang="pl-PL"/>
              <a:t>wpisującą się w różnego rodzaju przedsięwzięcia </a:t>
            </a:r>
            <a:br>
              <a:rPr lang="pl-PL"/>
            </a:br>
            <a:r>
              <a:rPr lang="pl-PL"/>
              <a:t>na rzecz Mieszkańców </a:t>
            </a:r>
            <a:r>
              <a:rPr lang="pl-PL" b="1"/>
              <a:t>Powiatu Chrzanowskiego</a:t>
            </a:r>
            <a:r>
              <a:rPr lang="pl-PL"/>
              <a:t>. </a:t>
            </a:r>
            <a:br>
              <a:rPr lang="pl-PL"/>
            </a:br>
            <a:r>
              <a:rPr lang="pl-PL"/>
              <a:t>Jest ono pełnoprawną jednostką zarejestrowaną </a:t>
            </a:r>
            <a:br>
              <a:rPr lang="pl-PL"/>
            </a:br>
            <a:r>
              <a:rPr lang="pl-PL"/>
              <a:t>w Krajowym Rejestrze Sądowym, posiadającą Statut i Zarząd. </a:t>
            </a:r>
          </a:p>
        </p:txBody>
      </p:sp>
      <p:sp>
        <p:nvSpPr>
          <p:cNvPr id="17" name="Łuk 16"/>
          <p:cNvSpPr/>
          <p:nvPr/>
        </p:nvSpPr>
        <p:spPr>
          <a:xfrm rot="20024725">
            <a:off x="4205171" y="532428"/>
            <a:ext cx="3894332" cy="337651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666" y="0"/>
            <a:ext cx="2396334" cy="2220686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7378349" y="1471698"/>
            <a:ext cx="2534194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b="1"/>
              <a:t>Prezes:</a:t>
            </a:r>
            <a:br>
              <a:rPr lang="pl-PL" b="1"/>
            </a:br>
            <a:r>
              <a:rPr lang="pl-PL"/>
              <a:t>Stanisław Mikrut</a:t>
            </a:r>
          </a:p>
          <a:p>
            <a:br>
              <a:rPr lang="pl-PL" b="1"/>
            </a:br>
            <a:r>
              <a:rPr lang="pl-PL" b="1"/>
              <a:t>Wiceprezes:</a:t>
            </a:r>
            <a:br>
              <a:rPr lang="pl-PL" b="1"/>
            </a:br>
            <a:r>
              <a:rPr lang="pl-PL"/>
              <a:t>Krystyna Raś</a:t>
            </a:r>
            <a:br>
              <a:rPr lang="pl-PL"/>
            </a:br>
            <a:br>
              <a:rPr lang="pl-PL"/>
            </a:br>
            <a:r>
              <a:rPr lang="pl-PL" b="1"/>
              <a:t>Skarbnik:</a:t>
            </a:r>
            <a:br>
              <a:rPr lang="pl-PL"/>
            </a:br>
            <a:r>
              <a:rPr lang="pl-PL"/>
              <a:t>Rafał </a:t>
            </a:r>
            <a:r>
              <a:rPr lang="pl-PL" err="1"/>
              <a:t>Turotszy</a:t>
            </a:r>
            <a:endParaRPr lang="pl-PL"/>
          </a:p>
          <a:p>
            <a:br>
              <a:rPr lang="pl-PL" b="1"/>
            </a:br>
            <a:r>
              <a:rPr lang="pl-PL" b="1"/>
              <a:t>Sekretarz:</a:t>
            </a:r>
            <a:br>
              <a:rPr lang="pl-PL" b="1"/>
            </a:br>
            <a:r>
              <a:rPr lang="pl-PL"/>
              <a:t>Łukasz Adamczyk</a:t>
            </a:r>
          </a:p>
          <a:p>
            <a:br>
              <a:rPr lang="pl-PL" b="1"/>
            </a:br>
            <a:r>
              <a:rPr lang="pl-PL" b="1"/>
              <a:t>Członek Zarządu:</a:t>
            </a:r>
            <a:br>
              <a:rPr lang="pl-PL"/>
            </a:br>
            <a:r>
              <a:rPr lang="pl-PL"/>
              <a:t>Jerzy Jura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724EF5-D1B2-9026-212F-8CC515488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54" y="2857046"/>
            <a:ext cx="4522108" cy="372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69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514924"/>
            <a:ext cx="3854528" cy="678150"/>
          </a:xfrm>
        </p:spPr>
        <p:txBody>
          <a:bodyPr>
            <a:noAutofit/>
          </a:bodyPr>
          <a:lstStyle/>
          <a:p>
            <a:r>
              <a:rPr lang="pl-PL" sz="4400" b="1" dirty="0"/>
              <a:t>Słowo o nas…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7333" y="1349829"/>
            <a:ext cx="4163542" cy="49101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1600" b="1" dirty="0"/>
              <a:t>Towarzystwo Przyjaciół Ziemi Chrzanowskiej </a:t>
            </a:r>
            <a:r>
              <a:rPr lang="pl-PL" sz="1600" dirty="0"/>
              <a:t>zostało założone w 1973 r. przez osoby pełne pasji i chęci do działania na rzecz rozwoju okolic. </a:t>
            </a:r>
            <a:br>
              <a:rPr lang="pl-PL" sz="1600" dirty="0"/>
            </a:br>
            <a:br>
              <a:rPr lang="pl-PL" sz="1600" dirty="0"/>
            </a:br>
            <a:r>
              <a:rPr lang="pl-PL" sz="1600" dirty="0"/>
              <a:t>Mijające lata pełne były różnorodnych aktywności przygotowywanych </a:t>
            </a:r>
            <a:br>
              <a:rPr lang="pl-PL" sz="1600" dirty="0"/>
            </a:br>
            <a:r>
              <a:rPr lang="pl-PL" sz="1600" dirty="0"/>
              <a:t>dla Mieszkańców.</a:t>
            </a:r>
            <a:endParaRPr lang="pl-PL"/>
          </a:p>
          <a:p>
            <a:r>
              <a:rPr lang="pl-PL" sz="1600" dirty="0"/>
              <a:t>Nie brakowało konkursów, wernisaży, publikacji, a nawet twórczości kinematograficznej, czy współpracy </a:t>
            </a:r>
            <a:br>
              <a:rPr lang="pl-PL" sz="1600" dirty="0"/>
            </a:br>
            <a:r>
              <a:rPr lang="pl-PL" sz="1600" dirty="0"/>
              <a:t>z załogą statku m/s „Chrzanów”!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1FD60-A8D6-4A6A-E9A2-9ADB68B26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834" y="254000"/>
            <a:ext cx="6401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03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5800" y="219138"/>
            <a:ext cx="5063900" cy="2032000"/>
          </a:xfrm>
        </p:spPr>
        <p:txBody>
          <a:bodyPr>
            <a:normAutofit/>
          </a:bodyPr>
          <a:lstStyle/>
          <a:p>
            <a:pPr algn="ctr"/>
            <a:r>
              <a:rPr lang="pl-PL" sz="9600" b="1" dirty="0"/>
              <a:t>Misja!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43" y="1860731"/>
            <a:ext cx="4713272" cy="165525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018" y="2565286"/>
            <a:ext cx="4684696" cy="165916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37" y="4839063"/>
            <a:ext cx="4773956" cy="165525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15190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7349" y="341158"/>
            <a:ext cx="3854528" cy="617344"/>
          </a:xfrm>
        </p:spPr>
        <p:txBody>
          <a:bodyPr>
            <a:normAutofit fontScale="90000"/>
          </a:bodyPr>
          <a:lstStyle/>
          <a:p>
            <a:r>
              <a:rPr lang="pl-PL" sz="4000" b="1"/>
              <a:t>Reaktywacja…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01738" y="1083415"/>
            <a:ext cx="5864429" cy="28248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1600" dirty="0"/>
              <a:t>Byliśmy obecni podczas słynnego Festiwalu „</a:t>
            </a:r>
            <a:r>
              <a:rPr lang="pl-PL" sz="1600" b="1" dirty="0" err="1"/>
              <a:t>Etnomania</a:t>
            </a:r>
            <a:r>
              <a:rPr lang="pl-PL" sz="1600" b="1" dirty="0"/>
              <a:t>”</a:t>
            </a:r>
            <a:r>
              <a:rPr lang="pl-PL" sz="1600" dirty="0"/>
              <a:t>, </a:t>
            </a:r>
            <a:br>
              <a:rPr lang="pl-PL" sz="1600" dirty="0"/>
            </a:br>
            <a:r>
              <a:rPr lang="pl-PL" sz="1600" dirty="0"/>
              <a:t>gdzie</a:t>
            </a:r>
            <a:r>
              <a:rPr lang="pl-PL" sz="1600" b="1" dirty="0"/>
              <a:t> </a:t>
            </a:r>
            <a:r>
              <a:rPr lang="pl-PL" sz="1600" dirty="0"/>
              <a:t>serwowaliśmy tradycyjne pieczone ziemniaki, </a:t>
            </a:r>
            <a:br>
              <a:rPr lang="pl-PL" sz="1600" dirty="0"/>
            </a:br>
            <a:r>
              <a:rPr lang="pl-PL" sz="1600" dirty="0"/>
              <a:t>przy okazji dzieląc się pamiątkowymi magnesami, materiałami, wspomnieniami…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57350" y="1402080"/>
            <a:ext cx="3979818" cy="4639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2000" dirty="0">
                <a:ea typeface="+mn-lt"/>
                <a:cs typeface="+mn-lt"/>
              </a:rPr>
              <a:t>✔️</a:t>
            </a:r>
            <a:r>
              <a:rPr lang="pl-PL" sz="2000" dirty="0"/>
              <a:t> </a:t>
            </a:r>
            <a:r>
              <a:rPr lang="pl-PL" sz="2000" b="1" dirty="0"/>
              <a:t>Nowe otwarcie</a:t>
            </a:r>
            <a:endParaRPr lang="en-US" dirty="0"/>
          </a:p>
          <a:p>
            <a:r>
              <a:rPr lang="pl-PL" sz="2000" dirty="0">
                <a:ea typeface="+mn-lt"/>
                <a:cs typeface="+mn-lt"/>
              </a:rPr>
              <a:t>✔️ </a:t>
            </a:r>
            <a:r>
              <a:rPr lang="pl-PL" sz="2000" b="1" dirty="0">
                <a:ea typeface="+mn-lt"/>
                <a:cs typeface="+mn-lt"/>
              </a:rPr>
              <a:t>Świeże pomysły</a:t>
            </a:r>
            <a:endParaRPr lang="pl-PL" sz="2000" b="1" dirty="0"/>
          </a:p>
          <a:p>
            <a:r>
              <a:rPr lang="pl-PL" sz="2000" dirty="0">
                <a:ea typeface="+mn-lt"/>
                <a:cs typeface="+mn-lt"/>
              </a:rPr>
              <a:t>✔️ </a:t>
            </a:r>
            <a:r>
              <a:rPr lang="pl-PL" sz="2000" b="1" dirty="0">
                <a:ea typeface="+mn-lt"/>
                <a:cs typeface="+mn-lt"/>
              </a:rPr>
              <a:t>Aktywna działalność</a:t>
            </a:r>
            <a:endParaRPr lang="pl-PL" b="1" dirty="0">
              <a:ea typeface="+mn-lt"/>
              <a:cs typeface="+mn-lt"/>
            </a:endParaRPr>
          </a:p>
          <a:p>
            <a:br>
              <a:rPr lang="pl-PL" sz="1600" dirty="0"/>
            </a:br>
            <a:r>
              <a:rPr lang="pl-PL" sz="1600" dirty="0"/>
              <a:t>Od momentu reaktywacji Towarzystwa Przyjaciół Ziemi Chrzanowskiej, organizowane były imprezy poświęcone lokalnej kulturze, historii, kuchni. Owocna okazała się też aktorska współpraca z Teatrem Nowa Tradycja.</a:t>
            </a:r>
            <a:endParaRPr lang="pl-PL" dirty="0"/>
          </a:p>
          <a:p>
            <a:endParaRPr lang="pl-PL" sz="160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178" y="2501536"/>
            <a:ext cx="3233453" cy="3174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AACBB9-D1DE-1AF6-0F93-B652D8541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">
            <a:off x="668452" y="4769922"/>
            <a:ext cx="3284575" cy="1820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3288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4887" y="578424"/>
            <a:ext cx="6640009" cy="1278466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/>
              <a:t>„Ziemniaki </a:t>
            </a:r>
            <a:br>
              <a:rPr lang="pl-PL" sz="4800" b="1" dirty="0"/>
            </a:br>
            <a:r>
              <a:rPr lang="pl-PL" sz="4800" b="1" dirty="0"/>
              <a:t>  po </a:t>
            </a:r>
            <a:r>
              <a:rPr lang="pl-PL" sz="4800" b="1" dirty="0" err="1"/>
              <a:t>Cabańsku</a:t>
            </a:r>
            <a:r>
              <a:rPr lang="pl-PL" sz="4800" b="1" dirty="0"/>
              <a:t>”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55464" y="2468747"/>
            <a:ext cx="4821436" cy="399555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pl-PL" sz="2000" dirty="0"/>
              <a:t>Dzięki staraniom Członków Towarzystwa Przyjaciół Ziemi Chrzanowskiej, tradycyjna potrawa naszego regionu – </a:t>
            </a:r>
            <a:br>
              <a:rPr lang="pl-PL" sz="2000" dirty="0"/>
            </a:br>
            <a:r>
              <a:rPr lang="pl-PL" sz="2000" b="1" dirty="0"/>
              <a:t>„Ziemniaki po </a:t>
            </a:r>
            <a:r>
              <a:rPr lang="pl-PL" sz="2000" b="1" dirty="0" err="1"/>
              <a:t>Cabańsku</a:t>
            </a:r>
            <a:r>
              <a:rPr lang="pl-PL" sz="2000" b="1" dirty="0"/>
              <a:t>” </a:t>
            </a:r>
            <a:r>
              <a:rPr lang="pl-PL" sz="2000" dirty="0"/>
              <a:t>– </a:t>
            </a:r>
            <a:br>
              <a:rPr lang="pl-PL" sz="2000" dirty="0"/>
            </a:br>
            <a:r>
              <a:rPr lang="pl-PL" sz="2000" dirty="0"/>
              <a:t>dnia 17 stycznia 2011 r., decyzją Ministra Rolnictwa i Rozwoju Wsi, została wpisana na Listę Produktów Tradycyjnych, znajdując się wśród takich „sław” kulinarnych jak oscypek czy obwarzanek krakowski.</a:t>
            </a:r>
            <a:endParaRPr lang="pl-PL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061634" y="5499889"/>
            <a:ext cx="5482166" cy="9757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/>
              <a:t>Smacznego!</a:t>
            </a:r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3" y="204003"/>
            <a:ext cx="1966501" cy="18846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6C04C4-E272-DE5F-A17B-440251950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60000">
            <a:off x="7924017" y="516819"/>
            <a:ext cx="4046574" cy="2206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E55FE0-24D2-1D94-F411-620740824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602" y="2645105"/>
            <a:ext cx="4953990" cy="3299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0473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9CBB306-8362-4E9F-8E8F-724CB89A5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83E3B-01BD-06D2-C7DE-3EFC6809C6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4000"/>
                    </a14:imgEffect>
                    <a14:imgEffect>
                      <a14:brightnessContrast bright="2000" contrast="52000"/>
                    </a14:imgEffect>
                  </a14:imgLayer>
                </a14:imgProps>
              </a:ext>
            </a:extLst>
          </a:blip>
          <a:srcRect l="25341" r="15096" b="1"/>
          <a:stretch>
            <a:fillRect/>
          </a:stretch>
        </p:blipFill>
        <p:spPr>
          <a:xfrm>
            <a:off x="20" y="10"/>
            <a:ext cx="7259971" cy="6856105"/>
          </a:xfrm>
          <a:custGeom>
            <a:avLst/>
            <a:gdLst/>
            <a:ahLst/>
            <a:cxnLst/>
            <a:rect l="l" t="t" r="r" b="b"/>
            <a:pathLst>
              <a:path w="7259991" h="6856115">
                <a:moveTo>
                  <a:pt x="0" y="0"/>
                </a:moveTo>
                <a:lnTo>
                  <a:pt x="5841644" y="0"/>
                </a:lnTo>
                <a:lnTo>
                  <a:pt x="7253976" y="4479990"/>
                </a:lnTo>
                <a:lnTo>
                  <a:pt x="7259991" y="4484422"/>
                </a:lnTo>
                <a:lnTo>
                  <a:pt x="5514446" y="6852824"/>
                </a:lnTo>
                <a:lnTo>
                  <a:pt x="6776547" y="6852824"/>
                </a:lnTo>
                <a:lnTo>
                  <a:pt x="6776547" y="6856115"/>
                </a:lnTo>
                <a:lnTo>
                  <a:pt x="0" y="685611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8246A5-239C-0FDF-4940-25D2C60C1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6" y="332510"/>
            <a:ext cx="5237330" cy="159789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err="1">
                <a:solidFill>
                  <a:schemeClr val="tx1"/>
                </a:solidFill>
              </a:rPr>
              <a:t>Konkurs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err="1">
                <a:solidFill>
                  <a:schemeClr val="tx1"/>
                </a:solidFill>
              </a:rPr>
              <a:t>Historyczny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br>
              <a:rPr lang="en-US" sz="3600" b="1" dirty="0"/>
            </a:br>
            <a:r>
              <a:rPr lang="en-US" sz="3600" b="1" dirty="0">
                <a:solidFill>
                  <a:schemeClr val="tx1"/>
                </a:solidFill>
              </a:rPr>
              <a:t>"</a:t>
            </a:r>
            <a:r>
              <a:rPr lang="en-US" sz="3600" b="1" err="1">
                <a:solidFill>
                  <a:schemeClr val="tx1"/>
                </a:solidFill>
              </a:rPr>
              <a:t>Szlakiem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err="1">
                <a:solidFill>
                  <a:schemeClr val="tx1"/>
                </a:solidFill>
              </a:rPr>
              <a:t>Zabytków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br>
              <a:rPr lang="en-US" sz="3600" b="1" dirty="0"/>
            </a:br>
            <a:r>
              <a:rPr lang="en-US" sz="3600" b="1" err="1">
                <a:solidFill>
                  <a:schemeClr val="tx1"/>
                </a:solidFill>
              </a:rPr>
              <a:t>Ziemi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err="1">
                <a:solidFill>
                  <a:schemeClr val="tx1"/>
                </a:solidFill>
              </a:rPr>
              <a:t>Chrzanowskiej</a:t>
            </a:r>
            <a:r>
              <a:rPr lang="en-US" sz="3600" b="1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27" name="Isosceles Triangle 8">
            <a:extLst>
              <a:ext uri="{FF2B5EF4-FFF2-40B4-BE49-F238E27FC236}">
                <a16:creationId xmlns:a16="http://schemas.microsoft.com/office/drawing/2014/main" id="{F19F8C88-9B7E-4596-8D09-DF90F41CA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49667-A3FA-4AC6-2251-4AAEB7BC5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5445" y="3635108"/>
            <a:ext cx="5429321" cy="24062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 err="1"/>
              <a:t>Jednym</a:t>
            </a:r>
            <a:r>
              <a:rPr lang="en-US" sz="1800" dirty="0"/>
              <a:t> z </a:t>
            </a:r>
            <a:r>
              <a:rPr lang="en-US" sz="1800" dirty="0" err="1"/>
              <a:t>naszych</a:t>
            </a:r>
            <a:r>
              <a:rPr lang="en-US" sz="1800" dirty="0"/>
              <a:t> </a:t>
            </a:r>
            <a:r>
              <a:rPr lang="en-US" sz="1800" dirty="0" err="1"/>
              <a:t>autorskich</a:t>
            </a:r>
            <a:r>
              <a:rPr lang="en-US" sz="1800" dirty="0"/>
              <a:t> </a:t>
            </a:r>
            <a:r>
              <a:rPr lang="en-US" sz="1800" dirty="0" err="1"/>
              <a:t>wydarzeń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 err="1"/>
              <a:t>był</a:t>
            </a:r>
            <a:r>
              <a:rPr lang="en-US" sz="1800" dirty="0"/>
              <a:t> </a:t>
            </a:r>
            <a:r>
              <a:rPr lang="en-US" sz="1800" dirty="0" err="1"/>
              <a:t>Konkurs</a:t>
            </a:r>
            <a:r>
              <a:rPr lang="en-US" sz="1800" dirty="0"/>
              <a:t> </a:t>
            </a:r>
            <a:r>
              <a:rPr lang="en-US" sz="1800" dirty="0" err="1"/>
              <a:t>Historyczny</a:t>
            </a:r>
            <a:r>
              <a:rPr lang="en-US" sz="1800" dirty="0"/>
              <a:t> </a:t>
            </a:r>
            <a:r>
              <a:rPr lang="en-US" sz="1800" dirty="0" err="1"/>
              <a:t>dla</a:t>
            </a:r>
            <a:r>
              <a:rPr lang="en-US" sz="1800" dirty="0"/>
              <a:t> </a:t>
            </a:r>
            <a:r>
              <a:rPr lang="en-US" sz="1800" dirty="0" err="1"/>
              <a:t>uczniów</a:t>
            </a:r>
            <a:r>
              <a:rPr lang="en-US" sz="1800" dirty="0"/>
              <a:t> </a:t>
            </a:r>
            <a:r>
              <a:rPr lang="en-US" sz="1800" dirty="0" err="1"/>
              <a:t>szkół</a:t>
            </a:r>
            <a:r>
              <a:rPr lang="en-US" sz="1800" dirty="0"/>
              <a:t> </a:t>
            </a:r>
            <a:r>
              <a:rPr lang="en-US" sz="1800" dirty="0" err="1"/>
              <a:t>ponadpodstawowych</a:t>
            </a:r>
            <a:r>
              <a:rPr lang="en-US" sz="1800" dirty="0"/>
              <a:t>, </a:t>
            </a:r>
            <a:r>
              <a:rPr lang="en-US" sz="1800" dirty="0" err="1"/>
              <a:t>związany</a:t>
            </a:r>
            <a:r>
              <a:rPr lang="en-US" sz="1800" dirty="0"/>
              <a:t> z </a:t>
            </a:r>
            <a:r>
              <a:rPr lang="en-US" sz="1800" dirty="0" err="1"/>
              <a:t>Ziemią</a:t>
            </a:r>
            <a:r>
              <a:rPr lang="en-US" sz="1800" dirty="0"/>
              <a:t> </a:t>
            </a:r>
            <a:r>
              <a:rPr lang="en-US" sz="1800" dirty="0" err="1"/>
              <a:t>Chrzanowską</a:t>
            </a:r>
            <a:r>
              <a:rPr lang="en-US" sz="1800" dirty="0"/>
              <a:t>, </a:t>
            </a:r>
            <a:r>
              <a:rPr lang="en-US" sz="1800" dirty="0" err="1"/>
              <a:t>jej</a:t>
            </a:r>
            <a:r>
              <a:rPr lang="en-US" sz="1800" dirty="0"/>
              <a:t> </a:t>
            </a:r>
            <a:r>
              <a:rPr lang="en-US" sz="1800" dirty="0" err="1"/>
              <a:t>zabytkami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 </a:t>
            </a:r>
            <a:r>
              <a:rPr lang="en-US" sz="1800" dirty="0" err="1"/>
              <a:t>znanymi</a:t>
            </a:r>
            <a:r>
              <a:rPr lang="en-US" sz="1800" dirty="0"/>
              <a:t> </a:t>
            </a:r>
            <a:r>
              <a:rPr lang="en-US" sz="1800" dirty="0" err="1"/>
              <a:t>postaciami</a:t>
            </a:r>
            <a:r>
              <a:rPr lang="en-US" sz="1800" dirty="0"/>
              <a:t>.</a:t>
            </a:r>
          </a:p>
          <a:p>
            <a:r>
              <a:rPr lang="en-US" sz="1800" err="1"/>
              <a:t>Patronat</a:t>
            </a:r>
            <a:r>
              <a:rPr lang="en-US" sz="1800" dirty="0"/>
              <a:t> </a:t>
            </a:r>
            <a:r>
              <a:rPr lang="en-US" sz="1800" err="1"/>
              <a:t>nad</a:t>
            </a:r>
            <a:r>
              <a:rPr lang="en-US" sz="1800" dirty="0"/>
              <a:t> </a:t>
            </a:r>
            <a:r>
              <a:rPr lang="en-US" sz="1800" err="1"/>
              <a:t>wydarzeniem</a:t>
            </a:r>
            <a:r>
              <a:rPr lang="en-US" sz="1800" dirty="0"/>
              <a:t> </a:t>
            </a:r>
            <a:r>
              <a:rPr lang="en-US" sz="1800" err="1"/>
              <a:t>objęli</a:t>
            </a:r>
            <a:r>
              <a:rPr lang="en-US" sz="1800" dirty="0"/>
              <a:t>: </a:t>
            </a:r>
            <a:br>
              <a:rPr lang="en-US" sz="1800" dirty="0"/>
            </a:br>
            <a:r>
              <a:rPr lang="en-US" sz="1800" dirty="0"/>
              <a:t>Bartłomiej </a:t>
            </a:r>
            <a:r>
              <a:rPr lang="en-US" sz="1800" err="1"/>
              <a:t>Gębala</a:t>
            </a:r>
            <a:r>
              <a:rPr lang="en-US" sz="1800" dirty="0"/>
              <a:t> - Starosta Chrzanowski, </a:t>
            </a:r>
            <a:br>
              <a:rPr lang="en-US" sz="1800" dirty="0"/>
            </a:br>
            <a:r>
              <a:rPr lang="en-US" sz="1800" dirty="0"/>
              <a:t>a </a:t>
            </a:r>
            <a:r>
              <a:rPr lang="en-US" sz="1800" err="1"/>
              <a:t>także</a:t>
            </a:r>
            <a:r>
              <a:rPr lang="en-US" sz="1800" dirty="0"/>
              <a:t> </a:t>
            </a:r>
            <a:r>
              <a:rPr lang="en-US" sz="1800" err="1"/>
              <a:t>Muzeum</a:t>
            </a:r>
            <a:r>
              <a:rPr lang="en-US" sz="1800" dirty="0"/>
              <a:t> </a:t>
            </a:r>
            <a:r>
              <a:rPr lang="en-US" sz="1800" err="1"/>
              <a:t>im</a:t>
            </a:r>
            <a:r>
              <a:rPr lang="en-US" sz="1800" dirty="0"/>
              <a:t>. I. </a:t>
            </a:r>
            <a:r>
              <a:rPr lang="en-US" sz="1800" err="1"/>
              <a:t>i</a:t>
            </a:r>
            <a:r>
              <a:rPr lang="en-US" sz="1800" dirty="0"/>
              <a:t> M. </a:t>
            </a:r>
            <a:r>
              <a:rPr lang="en-US" sz="1800" err="1"/>
              <a:t>Mazarakich</a:t>
            </a:r>
            <a:r>
              <a:rPr lang="en-US" sz="1800" dirty="0"/>
              <a:t> w </a:t>
            </a:r>
            <a:r>
              <a:rPr lang="en-US" sz="1800" err="1"/>
              <a:t>Chrzanowie</a:t>
            </a:r>
            <a:r>
              <a:rPr lang="en-US" sz="1800" dirty="0"/>
              <a:t>.</a:t>
            </a:r>
          </a:p>
          <a:p>
            <a:r>
              <a:rPr lang="en-US" sz="1800" b="1" dirty="0"/>
              <a:t>Do </a:t>
            </a:r>
            <a:r>
              <a:rPr lang="en-US" sz="1800" b="1" err="1"/>
              <a:t>zdobycia</a:t>
            </a:r>
            <a:r>
              <a:rPr lang="en-US" sz="1800" b="1" dirty="0"/>
              <a:t> </a:t>
            </a:r>
            <a:r>
              <a:rPr lang="en-US" sz="1800" b="1" err="1"/>
              <a:t>były</a:t>
            </a:r>
            <a:r>
              <a:rPr lang="en-US" sz="1800" b="1" dirty="0"/>
              <a:t> </a:t>
            </a:r>
            <a:r>
              <a:rPr lang="en-US" sz="1800" b="1" err="1"/>
              <a:t>naprawdę</a:t>
            </a:r>
            <a:r>
              <a:rPr lang="en-US" sz="1800" b="1" dirty="0"/>
              <a:t> </a:t>
            </a:r>
            <a:r>
              <a:rPr lang="en-US" sz="1800" b="1" err="1"/>
              <a:t>atrakcyjne</a:t>
            </a:r>
            <a:r>
              <a:rPr lang="en-US" sz="1800" b="1" dirty="0"/>
              <a:t> </a:t>
            </a:r>
            <a:r>
              <a:rPr lang="en-US" sz="1800" b="1" err="1"/>
              <a:t>nagrody</a:t>
            </a:r>
            <a:r>
              <a:rPr lang="en-US" sz="1800" b="1" dirty="0"/>
              <a:t>!</a:t>
            </a:r>
          </a:p>
          <a:p>
            <a:pPr>
              <a:buFont typeface="Wingdings 3" charset="2"/>
              <a:buChar char=""/>
            </a:pP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1632CE-82AB-8E6B-1F8F-433FBEAE45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418" r="-2" b="10124"/>
          <a:stretch>
            <a:fillRect/>
          </a:stretch>
        </p:blipFill>
        <p:spPr>
          <a:xfrm>
            <a:off x="5883882" y="10"/>
            <a:ext cx="6304947" cy="2285990"/>
          </a:xfrm>
          <a:custGeom>
            <a:avLst/>
            <a:gdLst/>
            <a:ahLst/>
            <a:cxnLst/>
            <a:rect l="l" t="t" r="r" b="b"/>
            <a:pathLst>
              <a:path w="6304947" h="2286000">
                <a:moveTo>
                  <a:pt x="0" y="0"/>
                </a:moveTo>
                <a:lnTo>
                  <a:pt x="6304947" y="0"/>
                </a:lnTo>
                <a:lnTo>
                  <a:pt x="6304947" y="2286000"/>
                </a:lnTo>
                <a:lnTo>
                  <a:pt x="720670" y="2286000"/>
                </a:lnTo>
                <a:close/>
              </a:path>
            </a:pathLst>
          </a:cu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CDFCE3EB-D8EE-4ECA-9D06-6979FD355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686F6-1336-469B-D9A0-B2FD63DCE4E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93" r="2" b="23833"/>
          <a:stretch>
            <a:fillRect/>
          </a:stretch>
        </p:blipFill>
        <p:spPr>
          <a:xfrm>
            <a:off x="6604548" y="2286000"/>
            <a:ext cx="5584275" cy="2286000"/>
          </a:xfrm>
          <a:custGeom>
            <a:avLst/>
            <a:gdLst/>
            <a:ahLst/>
            <a:cxnLst/>
            <a:rect l="l" t="t" r="r" b="b"/>
            <a:pathLst>
              <a:path w="5584275" h="2286000">
                <a:moveTo>
                  <a:pt x="0" y="0"/>
                </a:moveTo>
                <a:lnTo>
                  <a:pt x="5584275" y="0"/>
                </a:lnTo>
                <a:lnTo>
                  <a:pt x="5584275" y="2286000"/>
                </a:lnTo>
                <a:lnTo>
                  <a:pt x="626046" y="2286000"/>
                </a:lnTo>
                <a:lnTo>
                  <a:pt x="692258" y="2195876"/>
                </a:lnTo>
                <a:close/>
              </a:path>
            </a:pathLst>
          </a:cu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5BF97A-5CCE-29A9-E0A3-06DED91F3B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1" b="38803"/>
          <a:stretch>
            <a:fillRect/>
          </a:stretch>
        </p:blipFill>
        <p:spPr>
          <a:xfrm>
            <a:off x="5551109" y="4572000"/>
            <a:ext cx="6640888" cy="2286000"/>
          </a:xfrm>
          <a:custGeom>
            <a:avLst/>
            <a:gdLst/>
            <a:ahLst/>
            <a:cxnLst/>
            <a:rect l="l" t="t" r="r" b="b"/>
            <a:pathLst>
              <a:path w="6640888" h="2286000">
                <a:moveTo>
                  <a:pt x="1679482" y="0"/>
                </a:moveTo>
                <a:lnTo>
                  <a:pt x="6640888" y="0"/>
                </a:lnTo>
                <a:lnTo>
                  <a:pt x="6640888" y="2286000"/>
                </a:lnTo>
                <a:lnTo>
                  <a:pt x="0" y="2286000"/>
                </a:lnTo>
                <a:close/>
              </a:path>
            </a:pathLst>
          </a:cu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Rectangle 29">
            <a:extLst>
              <a:ext uri="{FF2B5EF4-FFF2-40B4-BE49-F238E27FC236}">
                <a16:creationId xmlns:a16="http://schemas.microsoft.com/office/drawing/2014/main" id="{2C020F0B-C1D1-4E35-8674-2F6D2EB48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45A9F879-5728-4241-84BE-EBFBB9D63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2424A02-0F86-4C43-9C35-0E2266515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75B55B4-9E05-4924-946C-92CE670DF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23">
            <a:extLst>
              <a:ext uri="{FF2B5EF4-FFF2-40B4-BE49-F238E27FC236}">
                <a16:creationId xmlns:a16="http://schemas.microsoft.com/office/drawing/2014/main" id="{0F30D126-B32B-40C9-84A3-C2FAD3B51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0099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DA0C4A-3696-04A5-A8CC-52FA0746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9" y="49481"/>
            <a:ext cx="5407232" cy="6759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8AD9AF-9A1B-E46E-28B8-B4FE34340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926" y="4950895"/>
            <a:ext cx="2578926" cy="1696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646055-54A1-313B-C9A6-4997443C6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739" y="5225142"/>
            <a:ext cx="2304862" cy="1375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EA1E29-B38F-176A-FCBD-5618FED1D6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40000">
            <a:off x="6519674" y="3444361"/>
            <a:ext cx="3442914" cy="1850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B4D00B-2465-DDE6-2CA4-1AC56027D5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7979" y="141391"/>
            <a:ext cx="5161808" cy="3438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1465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0934" y="304800"/>
            <a:ext cx="6694108" cy="2611253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Towarzystwo wspiera też samorząd </a:t>
            </a:r>
            <a:br>
              <a:rPr lang="pl-PL" sz="2400" b="1" dirty="0"/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deleguje kandydatów w wyborach.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j-lt"/>
                <a:cs typeface="+mj-lt"/>
              </a:rPr>
              <a:t>✅</a:t>
            </a:r>
            <a:br>
              <a:rPr lang="pl-PL" sz="2400" b="1" dirty="0"/>
            </a:br>
            <a:br>
              <a:rPr lang="pl-PL" sz="2400" dirty="0"/>
            </a:b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Związani są z nami przedsiębiorcy, </a:t>
            </a:r>
            <a:b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samorządowcy, urzędnicy, ludzie kultury, pedagogowie, laureaci tytułu </a:t>
            </a:r>
            <a:b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„Zasłużony dla Powiatu Chrzanowskiego”</a:t>
            </a: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...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262577" y="3247454"/>
            <a:ext cx="6988794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dirty="0">
                <a:solidFill>
                  <a:srgbClr val="C1A605"/>
                </a:solidFill>
              </a:rPr>
              <a:t>Członkiem naszego Stowarzyszenia </a:t>
            </a:r>
            <a:endParaRPr lang="pl-PL" dirty="0">
              <a:solidFill>
                <a:srgbClr val="C1A605"/>
              </a:solidFill>
            </a:endParaRPr>
          </a:p>
          <a:p>
            <a:r>
              <a:rPr lang="pl-PL" sz="2200" dirty="0">
                <a:solidFill>
                  <a:srgbClr val="C1A605"/>
                </a:solidFill>
              </a:rPr>
              <a:t>jest </a:t>
            </a:r>
            <a:r>
              <a:rPr lang="pl-PL" sz="2200" b="1" dirty="0">
                <a:solidFill>
                  <a:srgbClr val="C1A605"/>
                </a:solidFill>
              </a:rPr>
              <a:t>Starosta Chrzanowski </a:t>
            </a:r>
            <a:r>
              <a:rPr lang="pl-PL" sz="2200" dirty="0">
                <a:solidFill>
                  <a:srgbClr val="C1A605"/>
                </a:solidFill>
              </a:rPr>
              <a:t>- </a:t>
            </a:r>
            <a:r>
              <a:rPr lang="pl-PL" sz="2200" b="1" dirty="0">
                <a:solidFill>
                  <a:srgbClr val="C1A605"/>
                </a:solidFill>
              </a:rPr>
              <a:t>Bartłomiej Gębala</a:t>
            </a:r>
            <a:r>
              <a:rPr lang="pl-PL" sz="2200" dirty="0">
                <a:solidFill>
                  <a:srgbClr val="C1A605"/>
                </a:solidFill>
              </a:rPr>
              <a:t>.</a:t>
            </a:r>
            <a:br>
              <a:rPr lang="pl-PL" sz="2200" dirty="0"/>
            </a:br>
            <a:r>
              <a:rPr lang="pl-PL" sz="2200" b="1" dirty="0">
                <a:solidFill>
                  <a:srgbClr val="C1A605"/>
                </a:solidFill>
              </a:rPr>
              <a:t>Zbigniew Klatka </a:t>
            </a:r>
            <a:r>
              <a:rPr lang="pl-PL" sz="2200" dirty="0">
                <a:solidFill>
                  <a:srgbClr val="C1A605"/>
                </a:solidFill>
              </a:rPr>
              <a:t>kieruje </a:t>
            </a:r>
            <a:r>
              <a:rPr lang="pl-PL" sz="2200" b="1" dirty="0">
                <a:solidFill>
                  <a:srgbClr val="C1A605"/>
                </a:solidFill>
              </a:rPr>
              <a:t>Teatrem Tradycja</a:t>
            </a:r>
            <a:r>
              <a:rPr lang="pl-PL" sz="2200" dirty="0">
                <a:solidFill>
                  <a:srgbClr val="C1A605"/>
                </a:solidFill>
              </a:rPr>
              <a:t>, </a:t>
            </a:r>
            <a:br>
              <a:rPr lang="pl-PL" sz="2200" dirty="0"/>
            </a:br>
            <a:r>
              <a:rPr lang="pl-PL" sz="2200" dirty="0">
                <a:solidFill>
                  <a:srgbClr val="C1A605"/>
                </a:solidFill>
              </a:rPr>
              <a:t>a </a:t>
            </a:r>
            <a:r>
              <a:rPr lang="pl-PL" sz="2200" b="1" dirty="0">
                <a:solidFill>
                  <a:srgbClr val="C1A605"/>
                </a:solidFill>
              </a:rPr>
              <a:t>Łukasz Bieniek </a:t>
            </a:r>
            <a:r>
              <a:rPr lang="pl-PL" sz="2200" dirty="0">
                <a:solidFill>
                  <a:srgbClr val="C1A605"/>
                </a:solidFill>
              </a:rPr>
              <a:t>pełni funkcję </a:t>
            </a:r>
            <a:r>
              <a:rPr lang="pl-PL" sz="2200" b="1" dirty="0">
                <a:solidFill>
                  <a:srgbClr val="C1A605"/>
                </a:solidFill>
              </a:rPr>
              <a:t>Radnego </a:t>
            </a:r>
            <a:endParaRPr lang="pl-PL">
              <a:solidFill>
                <a:srgbClr val="C1A605"/>
              </a:solidFill>
            </a:endParaRPr>
          </a:p>
          <a:p>
            <a:r>
              <a:rPr lang="pl-PL" sz="2200" b="1" dirty="0">
                <a:solidFill>
                  <a:srgbClr val="C1A605"/>
                </a:solidFill>
              </a:rPr>
              <a:t>Rady Powiatu Chrzanowskiego</a:t>
            </a:r>
            <a:r>
              <a:rPr lang="pl-PL" sz="2200" dirty="0">
                <a:solidFill>
                  <a:srgbClr val="C1A605"/>
                </a:solidFill>
              </a:rPr>
              <a:t>.</a:t>
            </a:r>
            <a:endParaRPr lang="pl-PL">
              <a:solidFill>
                <a:srgbClr val="C1A605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6DA882-8A4F-916B-E909-1A824EEFD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44" y="376052"/>
            <a:ext cx="5580470" cy="3127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111BD5-4CF6-5B8F-FFAC-0A30D4E7F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0000">
            <a:off x="5515978" y="4201744"/>
            <a:ext cx="3987198" cy="227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4D941-1363-D671-5651-B52203AE7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171" y="5036993"/>
            <a:ext cx="2313215" cy="1514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331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theme/theme1.xml><?xml version="1.0" encoding="utf-8"?>
<a:theme xmlns:a="http://schemas.openxmlformats.org/drawingml/2006/main" name="Faseta">
  <a:themeElements>
    <a:clrScheme name="Żółty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Faseta</vt:lpstr>
      <vt:lpstr>Towarzystwo Przyjaciół Ziemi Chrzanowskiej</vt:lpstr>
      <vt:lpstr>Poznajmy się!</vt:lpstr>
      <vt:lpstr>Słowo o nas…</vt:lpstr>
      <vt:lpstr>Misja!</vt:lpstr>
      <vt:lpstr>Reaktywacja…</vt:lpstr>
      <vt:lpstr>„Ziemniaki    po Cabańsku”</vt:lpstr>
      <vt:lpstr>Konkurs Historyczny  "Szlakiem Zabytków  Ziemi Chrzanowskiej"</vt:lpstr>
      <vt:lpstr>PowerPoint Presentation</vt:lpstr>
      <vt:lpstr>Towarzystwo wspiera też samorząd  i deleguje kandydatów w wyborach. ✅  Związani są z nami przedsiębiorcy,  samorządowcy, urzędnicy, ludzie kultury, pedagogowie, laureaci tytułu  „Zasłużony dla Powiatu Chrzanowskiego”...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Towarzystwo Przyjaciół Ziemi Chrzanowskiej</dc:title>
  <dc:creator>Konto Microsoft</dc:creator>
  <cp:revision>435</cp:revision>
  <dcterms:created xsi:type="dcterms:W3CDTF">2024-09-02T13:51:36Z</dcterms:created>
  <dcterms:modified xsi:type="dcterms:W3CDTF">2025-09-03T13:38:57Z</dcterms:modified>
</cp:coreProperties>
</file>